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9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Connect Four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gene and meriselle !!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depth first search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1152475"/>
            <a:ext cx="470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Recursive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-GB"/>
              <a:t>Base Case: Stops when there’s a winner or if there’s a tie and there’s no more children to check -&gt; print parent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Keeps track of children using a stack for backtracking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2397" y="196975"/>
            <a:ext cx="3759052" cy="332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depth first search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-104150" y="1152475"/>
            <a:ext cx="4251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the board isn’t full, it generates children, pushes them into a stack, takes the first child, and continues the DFS until it reaches the base case.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the board is full, it performs DFS on the next available board in the stack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075" y="445025"/>
            <a:ext cx="4975300" cy="39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DFS Demo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152475"/>
            <a:ext cx="3507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Expected output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5150" y="1229550"/>
            <a:ext cx="16002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 b="0" l="162" r="29276" t="0"/>
          <a:stretch/>
        </p:blipFill>
        <p:spPr>
          <a:xfrm>
            <a:off x="311700" y="1746400"/>
            <a:ext cx="3690100" cy="14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5180800" y="4382325"/>
            <a:ext cx="3507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Actual output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649325" y="3766375"/>
            <a:ext cx="3507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It matches! It just prints the opposite way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breadth-first search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a Queue&lt;treeNode*&gt;</a:t>
            </a:r>
            <a:endParaRPr/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because we use an array</a:t>
            </a:r>
            <a:br>
              <a:rPr lang="en-GB"/>
            </a:br>
            <a:r>
              <a:rPr lang="en-GB"/>
              <a:t>of pointers to the children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while loop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Stack&lt;winningPath&gt;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1263"/>
          <a:stretch/>
        </p:blipFill>
        <p:spPr>
          <a:xfrm>
            <a:off x="3824800" y="0"/>
            <a:ext cx="52951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bfs code analysis: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initial part of the bfs code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and the while loop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75420" l="0" r="0" t="1263"/>
          <a:stretch/>
        </p:blipFill>
        <p:spPr>
          <a:xfrm>
            <a:off x="136325" y="445025"/>
            <a:ext cx="9271537" cy="21267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31304" l="0" r="0" t="24271"/>
          <a:stretch/>
        </p:blipFill>
        <p:spPr>
          <a:xfrm>
            <a:off x="2999825" y="1623625"/>
            <a:ext cx="7685624" cy="33587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bfs code analysis: printing the path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0" l="0" r="54722" t="69308"/>
          <a:stretch/>
        </p:blipFill>
        <p:spPr>
          <a:xfrm>
            <a:off x="0" y="1017725"/>
            <a:ext cx="4953074" cy="330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1738" y="934663"/>
            <a:ext cx="2238375" cy="1762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27"/>
          <p:cNvPicPr preferRelativeResize="0"/>
          <p:nvPr/>
        </p:nvPicPr>
        <p:blipFill rotWithShape="1">
          <a:blip r:embed="rId5">
            <a:alphaModFix/>
          </a:blip>
          <a:srcRect b="65783" l="0" r="0" t="0"/>
          <a:stretch/>
        </p:blipFill>
        <p:spPr>
          <a:xfrm>
            <a:off x="3644600" y="2834267"/>
            <a:ext cx="2524125" cy="16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 rotWithShape="1">
          <a:blip r:embed="rId5">
            <a:alphaModFix/>
          </a:blip>
          <a:srcRect b="31983" l="0" r="0" t="36450"/>
          <a:stretch/>
        </p:blipFill>
        <p:spPr>
          <a:xfrm>
            <a:off x="5098350" y="2796348"/>
            <a:ext cx="2524125" cy="15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5">
            <a:alphaModFix/>
          </a:blip>
          <a:srcRect b="1441" l="0" r="0" t="68431"/>
          <a:stretch/>
        </p:blipFill>
        <p:spPr>
          <a:xfrm>
            <a:off x="6432175" y="2796350"/>
            <a:ext cx="2524125" cy="14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bfs demo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000" y="75838"/>
            <a:ext cx="3568925" cy="49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4">
            <a:alphaModFix/>
          </a:blip>
          <a:srcRect b="0" l="0" r="0" t="21660"/>
          <a:stretch/>
        </p:blipFill>
        <p:spPr>
          <a:xfrm>
            <a:off x="5667925" y="190350"/>
            <a:ext cx="3393900" cy="40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minimax 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Assumes that the player you’re versing against always has the optimal solution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AI/computer tries to maximize its score while minimizing the player’s score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Tree does a BFS with a depth of a certain level (the more levels, the more in-depth the algorithm). At the lowest level, the leaves generate scores. These scores are evaluated upwards depending on whether the level is trying to minimize or maximize.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1200" y="2843225"/>
            <a:ext cx="4991100" cy="211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minimax 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Things to consider: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NULL children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How to score a connectFour board?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Two parts: going down the tree and then evaluating upward</a:t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MiniMax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treeNode* b, </a:t>
            </a:r>
            <a:r>
              <a:rPr lang="en-GB" sz="12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size_t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level, </a:t>
            </a:r>
            <a:r>
              <a:rPr lang="en-GB" sz="12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turn);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generateScore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(treeNode* b, </a:t>
            </a:r>
            <a:r>
              <a:rPr lang="en-GB" sz="12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size_t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level, </a:t>
            </a:r>
            <a:r>
              <a:rPr lang="en-GB" sz="12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turn);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evaluateUp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(treeNode* b, </a:t>
            </a:r>
            <a:r>
              <a:rPr lang="en-GB" sz="12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turn);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 Precondition: A root containing board b that can still be filled</a:t>
            </a:r>
            <a:endParaRPr sz="14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 Postcondition: A tree from that board b with 4 levels of possible board choices. Each node has 7 children. When the program finishes, each leaf score is calculated with generateScore. At the end, evaluateUp takes each leaf score and "miniMaxes" it upward.</a:t>
            </a:r>
            <a:endParaRPr sz="14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4125" y="1152475"/>
            <a:ext cx="2528175" cy="20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it works: MiniMax</a:t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109425" y="1152475"/>
            <a:ext cx="338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Base Case: If the node reaches NULL, we generate the score of the parent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Second Base Case: Once the level reaches 0 (we set maxLevel to 4), it evaluates upward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Otherwise, it will continue to generate children. At level 1, we generate the scores of the children and then level==0, allowing us to evaluate up</a:t>
            </a:r>
            <a:endParaRPr sz="1600"/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63" y="1017725"/>
            <a:ext cx="57626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to play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game between two players</a:t>
            </a:r>
            <a:br>
              <a:rPr lang="en-GB"/>
            </a:br>
            <a:r>
              <a:rPr lang="en-GB"/>
              <a:t> with a board of 7 slots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player has their own </a:t>
            </a:r>
            <a:br>
              <a:rPr lang="en-GB"/>
            </a:br>
            <a:r>
              <a:rPr lang="en-GB"/>
              <a:t>color of pieces (usually red vs black)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takes turns inserting </a:t>
            </a:r>
            <a:br>
              <a:rPr lang="en-GB"/>
            </a:br>
            <a:r>
              <a:rPr lang="en-GB"/>
              <a:t>one of their pieces into the</a:t>
            </a:r>
            <a:br>
              <a:rPr lang="en-GB"/>
            </a:br>
            <a:r>
              <a:rPr lang="en-GB"/>
              <a:t>board of slots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a player gets 4 pieces in</a:t>
            </a:r>
            <a:br>
              <a:rPr lang="en-GB"/>
            </a:br>
            <a:r>
              <a:rPr lang="en-GB"/>
              <a:t>a row (vertical, diagonal, </a:t>
            </a:r>
            <a:br>
              <a:rPr lang="en-GB"/>
            </a:br>
            <a:r>
              <a:rPr lang="en-GB"/>
              <a:t>horizontal) then they win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11170" l="17372" r="10089" t="14456"/>
          <a:stretch/>
        </p:blipFill>
        <p:spPr>
          <a:xfrm>
            <a:off x="3924400" y="743663"/>
            <a:ext cx="4499024" cy="38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it works: generateScore 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109425" y="1152475"/>
            <a:ext cx="338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Takes the hypothetical board and for every consecutive piece, adds the score based on level^numConsecutive.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is so that the higher the level, the closer you are to winning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doesn’t take into consideration blocking moves, however</a:t>
            </a:r>
            <a:endParaRPr sz="1600"/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325" y="952100"/>
            <a:ext cx="5229274" cy="40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it works: evaluateUp </a:t>
            </a:r>
            <a:endParaRPr/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109425" y="1152475"/>
            <a:ext cx="3720900" cy="3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Going up: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Compares siblings and depending on the turn, either minimizes or maximizes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If any of the siblings are NULL, we stop the function as some siblings don’t have a score yet probably (this is probably wrong)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Going down: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For printing the path purposes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0325" y="883125"/>
            <a:ext cx="52419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Minimax Demo</a:t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getScore function works and it returns the board at level 0. However, evaluate Score is not called.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813" y="1943100"/>
            <a:ext cx="60483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comparing minimax to bfs and dfs</a:t>
            </a:r>
            <a:endParaRPr/>
          </a:p>
        </p:txBody>
      </p:sp>
      <p:sp>
        <p:nvSpPr>
          <p:cNvPr id="252" name="Google Shape;25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MiniMax definitely takes a lot more memory and more time, but it is more accurate. The more levels you visit, the more accurate your moves.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can make MiniMax more efficient using alpha-beta pruning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BFS and DFS is a tossup: it really depends on your starting board.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You can give your algorithm something like: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X -- X O O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 -- O X X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X -- X O 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 -- O X X  and it’ll be really hard to adapt to the different configurations of the board bc DFS and BFS are brute force methods.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DFS will continue playing until the board is full or someone wins.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BFS takes up a bunch of memory, creating a bunch of children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iterative deepening: what is it</a:t>
            </a:r>
            <a:endParaRPr/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11652" t="0"/>
          <a:stretch/>
        </p:blipFill>
        <p:spPr>
          <a:xfrm>
            <a:off x="470950" y="1017725"/>
            <a:ext cx="8078199" cy="37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iterative</a:t>
            </a:r>
            <a:br>
              <a:rPr lang="en-GB"/>
            </a:br>
            <a:r>
              <a:rPr lang="en-GB"/>
              <a:t>deepening:</a:t>
            </a:r>
            <a:br>
              <a:rPr lang="en-GB"/>
            </a:br>
            <a:r>
              <a:rPr lang="en-GB"/>
              <a:t>our code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/>
              <a:t>basically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/>
              <a:t>dfs performed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/>
              <a:t>multiple times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/>
              <a:t>increasing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/>
              <a:t>level depth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/>
              <a:t>each time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b="3965" l="0" r="0" t="0"/>
          <a:stretch/>
        </p:blipFill>
        <p:spPr>
          <a:xfrm>
            <a:off x="2688800" y="0"/>
            <a:ext cx="5139675" cy="50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 closer look: the modified dfs for iterative deepening</a:t>
            </a:r>
            <a:endParaRPr/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prime differences: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initial level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max level</a:t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8849" y="905500"/>
            <a:ext cx="6021825" cy="4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actual iterative deepening part</a:t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loops through and calls dfs for a number of levels (10)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starts at level 0 and increases its “depth” level each loop back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until max loop (10) is reached</a:t>
            </a: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 b="0" l="0" r="0" t="65475"/>
          <a:stretch/>
        </p:blipFill>
        <p:spPr>
          <a:xfrm>
            <a:off x="489200" y="2224725"/>
            <a:ext cx="10226249" cy="26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comparing iterative deepening to bfs and dfs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combination of the two: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wide range and complete search similar to BFS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but space efficiency similar to DFS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 more memory efficient than bfs and more of a complete search than dfs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disadvantage is that certain nodes will be visited multiple times</a:t>
            </a: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 b="0" l="0" r="11652" t="0"/>
          <a:stretch/>
        </p:blipFill>
        <p:spPr>
          <a:xfrm>
            <a:off x="1834300" y="2786875"/>
            <a:ext cx="4853950" cy="22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demo of iterative deepening:</a:t>
            </a:r>
            <a:endParaRPr/>
          </a:p>
        </p:txBody>
      </p:sp>
      <p:sp>
        <p:nvSpPr>
          <p:cNvPr id="292" name="Google Shape;29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b="38987" l="0" r="0" t="0"/>
          <a:stretch/>
        </p:blipFill>
        <p:spPr>
          <a:xfrm>
            <a:off x="151600" y="1012187"/>
            <a:ext cx="4291600" cy="31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 rotWithShape="1">
          <a:blip r:embed="rId4">
            <a:alphaModFix/>
          </a:blip>
          <a:srcRect b="0" l="0" r="0" t="27278"/>
          <a:stretch/>
        </p:blipFill>
        <p:spPr>
          <a:xfrm>
            <a:off x="4572000" y="921462"/>
            <a:ext cx="4391450" cy="37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15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Board class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6275" y="0"/>
            <a:ext cx="62877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1750" y="388425"/>
            <a:ext cx="2253950" cy="19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58500" y="952075"/>
            <a:ext cx="33216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Simulates a board and board pieces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2D 7 x 6 array of char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Important functions: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hasWinner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boardFull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fullColumn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addPiece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ostream is for printing out the board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MiniMax algorithm uses board score to determine cost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it works: addPiece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6"/>
            <a:ext cx="7718674" cy="19747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9875" y="2692150"/>
            <a:ext cx="6495050" cy="2210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575" y="3168600"/>
            <a:ext cx="1847850" cy="1733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it works: hasWinner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250" y="1184613"/>
            <a:ext cx="1616025" cy="168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2051" y="1188962"/>
            <a:ext cx="1616026" cy="16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302" y="3034281"/>
            <a:ext cx="1616026" cy="167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4475" y="3032875"/>
            <a:ext cx="1691213" cy="16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0850" y="0"/>
            <a:ext cx="4843151" cy="5143499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treeNode Class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data: Board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link: array of pointers[7]</a:t>
            </a:r>
            <a:br>
              <a:rPr lang="en-GB"/>
            </a:br>
            <a:r>
              <a:rPr lang="en-GB"/>
              <a:t>that point the node</a:t>
            </a:r>
            <a:br>
              <a:rPr lang="en-GB"/>
            </a:br>
            <a:r>
              <a:rPr lang="en-GB"/>
              <a:t>to all its children</a:t>
            </a:r>
            <a:br>
              <a:rPr lang="en-GB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two important functions: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addChild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generateChildren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also an important variable: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parent pointer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860" y="0"/>
            <a:ext cx="50828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it works: addChild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8658" l="0" r="0" t="0"/>
          <a:stretch/>
        </p:blipFill>
        <p:spPr>
          <a:xfrm>
            <a:off x="273300" y="1017725"/>
            <a:ext cx="8597400" cy="142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0" r="0" t="13784"/>
          <a:stretch/>
        </p:blipFill>
        <p:spPr>
          <a:xfrm>
            <a:off x="5721400" y="2359900"/>
            <a:ext cx="1847850" cy="1494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1" name="Google Shape;111;p19"/>
          <p:cNvCxnSpPr/>
          <p:nvPr/>
        </p:nvCxnSpPr>
        <p:spPr>
          <a:xfrm flipH="1">
            <a:off x="3601900" y="3711925"/>
            <a:ext cx="2119500" cy="5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" name="Google Shape;112;p19"/>
          <p:cNvCxnSpPr/>
          <p:nvPr/>
        </p:nvCxnSpPr>
        <p:spPr>
          <a:xfrm flipH="1">
            <a:off x="4680400" y="3823475"/>
            <a:ext cx="1041000" cy="6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" name="Google Shape;113;p19"/>
          <p:cNvCxnSpPr/>
          <p:nvPr/>
        </p:nvCxnSpPr>
        <p:spPr>
          <a:xfrm flipH="1">
            <a:off x="6006450" y="3854525"/>
            <a:ext cx="297600" cy="5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6589100" y="3848375"/>
            <a:ext cx="322200" cy="6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" name="Google Shape;115;p19"/>
          <p:cNvCxnSpPr/>
          <p:nvPr/>
        </p:nvCxnSpPr>
        <p:spPr>
          <a:xfrm>
            <a:off x="6849350" y="3842125"/>
            <a:ext cx="1140300" cy="7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" name="Google Shape;116;p19"/>
          <p:cNvCxnSpPr/>
          <p:nvPr/>
        </p:nvCxnSpPr>
        <p:spPr>
          <a:xfrm>
            <a:off x="7060075" y="3848375"/>
            <a:ext cx="163590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7569250" y="3842125"/>
            <a:ext cx="1400400" cy="2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8" name="Google Shape;118;p19"/>
          <p:cNvPicPr preferRelativeResize="0"/>
          <p:nvPr/>
        </p:nvPicPr>
        <p:blipFill rotWithShape="1">
          <a:blip r:embed="rId5">
            <a:alphaModFix/>
          </a:blip>
          <a:srcRect b="0" l="0" r="32740" t="0"/>
          <a:stretch/>
        </p:blipFill>
        <p:spPr>
          <a:xfrm>
            <a:off x="2474471" y="3476725"/>
            <a:ext cx="9417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it works: generateChildren(char turn)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45865"/>
            <a:ext cx="9144000" cy="409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generateChildren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7800" y="143325"/>
            <a:ext cx="18478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88" y="2233038"/>
            <a:ext cx="14001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5">
            <a:alphaModFix/>
          </a:blip>
          <a:srcRect b="50617" l="0" r="0" t="0"/>
          <a:stretch/>
        </p:blipFill>
        <p:spPr>
          <a:xfrm>
            <a:off x="1464600" y="2233050"/>
            <a:ext cx="13811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5">
            <a:alphaModFix/>
          </a:blip>
          <a:srcRect b="0" l="0" r="0" t="50617"/>
          <a:stretch/>
        </p:blipFill>
        <p:spPr>
          <a:xfrm>
            <a:off x="2649850" y="2233050"/>
            <a:ext cx="13811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6">
            <a:alphaModFix/>
          </a:blip>
          <a:srcRect b="0" l="0" r="0" t="68000"/>
          <a:stretch/>
        </p:blipFill>
        <p:spPr>
          <a:xfrm>
            <a:off x="7744675" y="2290200"/>
            <a:ext cx="16192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6">
            <a:alphaModFix/>
          </a:blip>
          <a:srcRect b="66575" l="0" r="0" t="0"/>
          <a:stretch/>
        </p:blipFill>
        <p:spPr>
          <a:xfrm>
            <a:off x="5078200" y="2256288"/>
            <a:ext cx="1619250" cy="15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6">
            <a:alphaModFix/>
          </a:blip>
          <a:srcRect b="35136" l="0" r="0" t="32864"/>
          <a:stretch/>
        </p:blipFill>
        <p:spPr>
          <a:xfrm>
            <a:off x="6302625" y="2233050"/>
            <a:ext cx="16192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1375" y="2233050"/>
            <a:ext cx="1266825" cy="163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1"/>
          <p:cNvCxnSpPr>
            <a:endCxn id="133" idx="0"/>
          </p:cNvCxnSpPr>
          <p:nvPr/>
        </p:nvCxnSpPr>
        <p:spPr>
          <a:xfrm flipH="1">
            <a:off x="1011775" y="1834338"/>
            <a:ext cx="2355000" cy="3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1" name="Google Shape;141;p21"/>
          <p:cNvCxnSpPr/>
          <p:nvPr/>
        </p:nvCxnSpPr>
        <p:spPr>
          <a:xfrm flipH="1">
            <a:off x="2400050" y="1834300"/>
            <a:ext cx="11649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" name="Google Shape;142;p21"/>
          <p:cNvCxnSpPr>
            <a:endCxn id="135" idx="0"/>
          </p:cNvCxnSpPr>
          <p:nvPr/>
        </p:nvCxnSpPr>
        <p:spPr>
          <a:xfrm flipH="1">
            <a:off x="3340413" y="1921050"/>
            <a:ext cx="39810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" name="Google Shape;143;p21"/>
          <p:cNvCxnSpPr/>
          <p:nvPr/>
        </p:nvCxnSpPr>
        <p:spPr>
          <a:xfrm>
            <a:off x="4035925" y="1933450"/>
            <a:ext cx="136500" cy="3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" name="Google Shape;144;p21"/>
          <p:cNvCxnSpPr/>
          <p:nvPr/>
        </p:nvCxnSpPr>
        <p:spPr>
          <a:xfrm>
            <a:off x="4285000" y="1891200"/>
            <a:ext cx="793200" cy="3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p21"/>
          <p:cNvCxnSpPr>
            <a:stCxn id="132" idx="2"/>
          </p:cNvCxnSpPr>
          <p:nvPr/>
        </p:nvCxnSpPr>
        <p:spPr>
          <a:xfrm>
            <a:off x="4311725" y="1876875"/>
            <a:ext cx="2339400" cy="4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p21"/>
          <p:cNvCxnSpPr/>
          <p:nvPr/>
        </p:nvCxnSpPr>
        <p:spPr>
          <a:xfrm>
            <a:off x="4285000" y="1796400"/>
            <a:ext cx="3824400" cy="5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